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</p:sldIdLst>
  <p:sldSz cy="5143500" cx="9144000"/>
  <p:notesSz cx="6858000" cy="9144000"/>
  <p:embeddedFontLst>
    <p:embeddedFont>
      <p:font typeface="Helvetica Neue"/>
      <p:regular r:id="rId141"/>
      <p:bold r:id="rId142"/>
      <p:italic r:id="rId143"/>
      <p:boldItalic r:id="rId1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3" Type="http://schemas.openxmlformats.org/officeDocument/2006/relationships/font" Target="fonts/HelveticaNeue-italic.fntdata"/><Relationship Id="rId142" Type="http://schemas.openxmlformats.org/officeDocument/2006/relationships/font" Target="fonts/HelveticaNeue-bold.fntdata"/><Relationship Id="rId141" Type="http://schemas.openxmlformats.org/officeDocument/2006/relationships/font" Target="fonts/HelveticaNeue-regular.fntdata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44" Type="http://schemas.openxmlformats.org/officeDocument/2006/relationships/font" Target="fonts/HelveticaNeue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Shape 9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Shape 10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Shape 10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Shape 1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9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8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6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81.png"/><Relationship Id="rId4" Type="http://schemas.openxmlformats.org/officeDocument/2006/relationships/image" Target="../media/image16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6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8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6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2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7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7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8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8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s://github.com/yermilov/spock-talk" TargetMode="External"/><Relationship Id="rId4" Type="http://schemas.openxmlformats.org/officeDocument/2006/relationships/hyperlink" Target="https://github.com/yermilov/spock-talk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://spockframework.github.io/spock/docs/1.0/index.html" TargetMode="External"/><Relationship Id="rId4" Type="http://schemas.openxmlformats.org/officeDocument/2006/relationships/hyperlink" Target="https://github.com/spockframework" TargetMode="External"/><Relationship Id="rId5" Type="http://schemas.openxmlformats.org/officeDocument/2006/relationships/hyperlink" Target="https://github.com/spockframework/spock-example" TargetMode="External"/><Relationship Id="rId6" Type="http://schemas.openxmlformats.org/officeDocument/2006/relationships/hyperlink" Target="https://github.com/spockframework/spock/tree/master/spock-specs/src/test/groovy/org/spockframework/smoke" TargetMode="External"/><Relationship Id="rId7" Type="http://schemas.openxmlformats.org/officeDocument/2006/relationships/hyperlink" Target="http://meetspock.appspot.com/" TargetMode="External"/><Relationship Id="rId8" Type="http://schemas.openxmlformats.org/officeDocument/2006/relationships/hyperlink" Target="https://github.com/renatoathaydes/spock-reports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hyperlink" Target="http://mrhaki.blogspot.com/search/label/Spock" TargetMode="External"/><Relationship Id="rId4" Type="http://schemas.openxmlformats.org/officeDocument/2006/relationships/hyperlink" Target="http://codepipes.com/presentations/spock-vs-junit.pdf" TargetMode="External"/><Relationship Id="rId5" Type="http://schemas.openxmlformats.org/officeDocument/2006/relationships/hyperlink" Target="https://speakerdeck.com/szpak/smarter-testing-java-code-with-spock-framework" TargetMode="External"/><Relationship Id="rId6" Type="http://schemas.openxmlformats.org/officeDocument/2006/relationships/hyperlink" Target="https://www.youtube.com/watch?v=RuTupC0I59M" TargetMode="External"/><Relationship Id="rId7" Type="http://schemas.openxmlformats.org/officeDocument/2006/relationships/hyperlink" Target="https://www.youtube.com/watch?v=i28F13zZwlg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hyperlink" Target="https://www.manning.com/books/java-testing-with-spock" TargetMode="External"/><Relationship Id="rId4" Type="http://schemas.openxmlformats.org/officeDocument/2006/relationships/hyperlink" Target="http://www.gebish.org/manual/current/" TargetMode="External"/><Relationship Id="rId5" Type="http://schemas.openxmlformats.org/officeDocument/2006/relationships/hyperlink" Target="http://www.slideshare.net/JacobAaeMikkelsen/geb-for-browser-automation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7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hyperlink" Target="https://github.com/yermilov/spock-tal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Relationship Id="rId5" Type="http://schemas.openxmlformats.org/officeDocument/2006/relationships/image" Target="../media/image02.png"/><Relationship Id="rId6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4.png"/><Relationship Id="rId4" Type="http://schemas.openxmlformats.org/officeDocument/2006/relationships/image" Target="../media/image9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5.png"/><Relationship Id="rId4" Type="http://schemas.openxmlformats.org/officeDocument/2006/relationships/image" Target="../media/image9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1.png"/><Relationship Id="rId4" Type="http://schemas.openxmlformats.org/officeDocument/2006/relationships/image" Target="../media/image12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5.png"/><Relationship Id="rId4" Type="http://schemas.openxmlformats.org/officeDocument/2006/relationships/image" Target="../media/image9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6.png"/><Relationship Id="rId4" Type="http://schemas.openxmlformats.org/officeDocument/2006/relationships/image" Target="../media/image9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8.png"/><Relationship Id="rId4" Type="http://schemas.openxmlformats.org/officeDocument/2006/relationships/image" Target="../media/image9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0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7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9.png"/><Relationship Id="rId4" Type="http://schemas.openxmlformats.org/officeDocument/2006/relationships/image" Target="../media/image134.png"/><Relationship Id="rId5" Type="http://schemas.openxmlformats.org/officeDocument/2006/relationships/image" Target="../media/image13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8.png"/><Relationship Id="rId4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onard-nimoy-obit-videoSixteenByNine540-v2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ba-Fett-Wallpaper-3.jp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Shape 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" y="1047400"/>
            <a:ext cx="8496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258200" y="1096925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258200" y="3028500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hape 8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" y="1312025"/>
            <a:ext cx="84677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258200" y="1312025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258200" y="2968300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1" name="Shape 891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1363462" y="1257450"/>
            <a:ext cx="5908744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7" name="Shape 8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5" y="1017725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/>
          <p:nvPr/>
        </p:nvSpPr>
        <p:spPr>
          <a:xfrm>
            <a:off x="347800" y="1056775"/>
            <a:ext cx="17322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258200" y="3028500"/>
            <a:ext cx="18219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Shape 9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0" y="1003375"/>
            <a:ext cx="5452200" cy="38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Shape 9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258200" y="1096925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258200" y="26807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8" name="Shape 9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62" y="1017712"/>
            <a:ext cx="3667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Shape 9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247" y="3132747"/>
            <a:ext cx="3565750" cy="16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/>
          <p:nvPr/>
        </p:nvSpPr>
        <p:spPr>
          <a:xfrm>
            <a:off x="7105850" y="13296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7105850" y="16693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 rot="3078690">
            <a:off x="7873289" y="2897545"/>
            <a:ext cx="935871" cy="220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3" name="Shape 913"/>
          <p:cNvCxnSpPr/>
          <p:nvPr/>
        </p:nvCxnSpPr>
        <p:spPr>
          <a:xfrm>
            <a:off x="6120250" y="2571750"/>
            <a:ext cx="2775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Shape 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</p:txBody>
      </p:sp>
      <p:grpSp>
        <p:nvGrpSpPr>
          <p:cNvPr id="925" name="Shape 925"/>
          <p:cNvGrpSpPr/>
          <p:nvPr/>
        </p:nvGrpSpPr>
        <p:grpSpPr>
          <a:xfrm>
            <a:off x="1255960" y="1086072"/>
            <a:ext cx="6632074" cy="3760002"/>
            <a:chOff x="1255960" y="1086072"/>
            <a:chExt cx="6632074" cy="3760002"/>
          </a:xfrm>
        </p:grpSpPr>
        <p:pic>
          <p:nvPicPr>
            <p:cNvPr id="926" name="Shape 9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5960" y="1086072"/>
              <a:ext cx="6632074" cy="37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Shape 927"/>
            <p:cNvSpPr/>
            <p:nvPr/>
          </p:nvSpPr>
          <p:spPr>
            <a:xfrm>
              <a:off x="5453525" y="3695575"/>
              <a:ext cx="2434500" cy="115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3" name="Shape 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5" name="Shape 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678"/>
            <a:ext cx="9143999" cy="302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Shape 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3950"/>
            <a:ext cx="9143999" cy="3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Shape 9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3" name="Shape 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72" y="1017727"/>
            <a:ext cx="5805253" cy="40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4" name="Shape 964"/>
          <p:cNvCxnSpPr/>
          <p:nvPr/>
        </p:nvCxnSpPr>
        <p:spPr>
          <a:xfrm>
            <a:off x="1757150" y="1365675"/>
            <a:ext cx="3741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5" name="Shape 965"/>
          <p:cNvCxnSpPr/>
          <p:nvPr/>
        </p:nvCxnSpPr>
        <p:spPr>
          <a:xfrm>
            <a:off x="2239850" y="2142400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Shape 9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75" y="1644802"/>
            <a:ext cx="6613250" cy="22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72" name="Shape 972"/>
          <p:cNvCxnSpPr/>
          <p:nvPr/>
        </p:nvCxnSpPr>
        <p:spPr>
          <a:xfrm>
            <a:off x="1340725" y="2086000"/>
            <a:ext cx="600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3" name="Shape 973"/>
          <p:cNvCxnSpPr/>
          <p:nvPr/>
        </p:nvCxnSpPr>
        <p:spPr>
          <a:xfrm>
            <a:off x="2003500" y="3234125"/>
            <a:ext cx="156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9" name="Shape 9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139" y="0"/>
            <a:ext cx="51948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Shape 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Shape 1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Shape 1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framework for all kinds of testing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Shape 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Shape 103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  <p:pic>
        <p:nvPicPr>
          <p:cNvPr id="1034" name="Shape 10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62" y="3134962"/>
            <a:ext cx="770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Shape 1040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Shape 10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Shape 1046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Shape 10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 (long time ago)</a:t>
            </a:r>
          </a:p>
        </p:txBody>
      </p:sp>
      <p:pic>
        <p:nvPicPr>
          <p:cNvPr id="1059" name="Shape 10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99" y="776925"/>
            <a:ext cx="5068999" cy="42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Shape 10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Shape 1066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Shape 10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Shape 10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Shape 1078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Shape 1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Shape 1084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Shape 165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descr="Darth-Vader-Wallpaper-For-Android-23.jpg" id="166" name="Shape 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rth-Vader-Wallpaper-For-Android-23.jpg" id="167" name="Shape 167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Shape 1090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096" name="Shape 10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Source code from this talk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Article based on this talk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</a:p>
          <a:p>
            <a: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</a:p>
          <a:p>
            <a: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Spock documentation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source repositories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Spock examples project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Spock smoke tests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 Web Console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Spock reports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311700" y="1152475"/>
            <a:ext cx="8520600" cy="36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mrhaki about Spock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vs JUnit by Kostis Kapelonis and Athens Greece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Smarter testing Java code with Spock Framework by Marcin Zajączkowski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Idiomatic Spock by Rob Fletcher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Spock: A Logical Framework for Enterprise Testing by Ken Kousen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14" name="Shape 1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 Testing with Spock by Konstantinos Kapelonis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Geb documentation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Geb for browser automation by Jacob Aae Mikkelsen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ock.png" id="1119" name="Shape 1119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Shape 1120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" name="Shape 175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6" name="Shape 176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" name="Shape 177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8" name="Shape 178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n4a2jpbnuueauex2aew.jp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841306208_016769cb74_b.jp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years?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3625" l="0" r="0" t="-15686"/>
          <a:stretch/>
        </p:blipFill>
        <p:spPr>
          <a:xfrm>
            <a:off x="0" y="268775"/>
            <a:ext cx="9144000" cy="47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WRONG question for September 7, 2016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974"/>
            <a:ext cx="9144000" cy="488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hape 206"/>
          <p:cNvGrpSpPr/>
          <p:nvPr/>
        </p:nvGrpSpPr>
        <p:grpSpPr>
          <a:xfrm>
            <a:off x="0" y="984448"/>
            <a:ext cx="9144000" cy="3985151"/>
            <a:chOff x="0" y="984448"/>
            <a:chExt cx="9144000" cy="3985151"/>
          </a:xfrm>
        </p:grpSpPr>
        <p:pic>
          <p:nvPicPr>
            <p:cNvPr id="207" name="Shape 207"/>
            <p:cNvPicPr preferRelativeResize="0"/>
            <p:nvPr/>
          </p:nvPicPr>
          <p:blipFill rotWithShape="1">
            <a:blip r:embed="rId3">
              <a:alphaModFix/>
            </a:blip>
            <a:srcRect b="13479" l="0" r="0" t="0"/>
            <a:stretch/>
          </p:blipFill>
          <p:spPr>
            <a:xfrm>
              <a:off x="0" y="984448"/>
              <a:ext cx="9144000" cy="398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Shape 208"/>
            <p:cNvPicPr preferRelativeResize="0"/>
            <p:nvPr/>
          </p:nvPicPr>
          <p:blipFill rotWithShape="1">
            <a:blip r:embed="rId4">
              <a:alphaModFix/>
            </a:blip>
            <a:srcRect b="13632" l="0" r="73155" t="20733"/>
            <a:stretch/>
          </p:blipFill>
          <p:spPr>
            <a:xfrm>
              <a:off x="0" y="1946375"/>
              <a:ext cx="2454700" cy="3023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ACCEPTABLE question for September 7, 2016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okhd0277.jpg" id="214" name="Shape 21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Spock?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descr="kgrhqroge9c080iq9bpokdqjftw60_57-copy.jp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2980b908db3bad71bcd9ae36a1df7f3.jpg" id="232" name="Shape 232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46" name="Shape 246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5" name="Shape 255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4" name="Shape 264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3169" l="0" r="0" t="12084"/>
          <a:stretch/>
        </p:blipFill>
        <p:spPr>
          <a:xfrm rot="-1284946">
            <a:off x="1095374" y="2200524"/>
            <a:ext cx="7258050" cy="11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85" name="Shape 285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Questions Mr. Spock has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23139" r="16568" t="0"/>
          <a:stretch/>
        </p:blipFill>
        <p:spPr>
          <a:xfrm>
            <a:off x="5009275" y="0"/>
            <a:ext cx="4134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137325" y="1017725"/>
            <a:ext cx="85206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about modern unit testing?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try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start with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and hidden features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JUnit/TestNG/others offers instead?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use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not use Spock?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use Spock?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Shape 30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02" name="Shape 3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Shape 303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Shape 30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Shape 330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31" name="Shape 331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Shape 332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Shape 333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Acknowledgments and disclaimer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sp>
        <p:nvSpPr>
          <p:cNvPr id="394" name="Shape 39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6" name="Shape 3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5" name="Shape 4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955368">
            <a:off x="1395412" y="1576387"/>
            <a:ext cx="6353174" cy="19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sp>
        <p:nvSpPr>
          <p:cNvPr id="431" name="Shape 43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2114" t="0"/>
          <a:stretch/>
        </p:blipFill>
        <p:spPr>
          <a:xfrm>
            <a:off x="1015637" y="1017725"/>
            <a:ext cx="7112726" cy="40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100" y="2378800"/>
            <a:ext cx="4680549" cy="12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5" name="Shape 495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6" name="Shape 496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7" name="Shape 497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8" name="Shape 498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9" name="Shape 499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test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018350" y="1425025"/>
            <a:ext cx="8778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00" y="1087300"/>
            <a:ext cx="7370801" cy="39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607037"/>
            <a:ext cx="64008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Shape 567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Shape 574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5" name="Shape 575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descr="Star-Wars-Wallpapers-HD.jpg" id="117" name="Shape 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ar-Wars-Wallpapers-HD.jpg" id="118" name="Shape 11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Shape 589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Shape 596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Shape 618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9" name="Shape 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6" name="Shape 6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3" name="Shape 673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0" name="Shape 680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273"/>
            <a:ext cx="9143999" cy="250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0" name="Shape 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1243012"/>
            <a:ext cx="83248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7" y="1435587"/>
            <a:ext cx="70580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Shape 711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Shape 719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0" name="Shape 720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1" name="Shape 721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2" name="Shape 722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Shape 729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6" name="Shape 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Shape 737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38" name="Shape 738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39" name="Shape 739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6" name="Shape 7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Shape 747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3" name="Shape 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6" name="Shape 7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Shape 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5" name="Shape 7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4" name="Shape 7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25" y="990949"/>
            <a:ext cx="6143931" cy="40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/>
          <p:nvPr/>
        </p:nvSpPr>
        <p:spPr>
          <a:xfrm>
            <a:off x="2025762" y="3000025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025762" y="383465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8" name="Shape 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Shape 789"/>
          <p:cNvCxnSpPr/>
          <p:nvPr/>
        </p:nvCxnSpPr>
        <p:spPr>
          <a:xfrm>
            <a:off x="31134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0" name="Shape 790"/>
          <p:cNvSpPr/>
          <p:nvPr/>
        </p:nvSpPr>
        <p:spPr>
          <a:xfrm>
            <a:off x="19735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19735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2" y="1144787"/>
            <a:ext cx="61245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/>
          <p:nvPr/>
        </p:nvSpPr>
        <p:spPr>
          <a:xfrm>
            <a:off x="1950412" y="2309062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950412" y="3734325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descr="2001__a_space_odyssey_by_markascott-d6igj56.jpg"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01__a_space_odyssey_by_markascott-d6igj56.jpg"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Shape 804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</p:txBody>
      </p:sp>
      <p:pic>
        <p:nvPicPr>
          <p:cNvPr id="811" name="Shape 811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Shape 830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Shape 837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0" name="Shape 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Shape 851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7" name="Shape 8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4" name="Shape 8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Shape 865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1" name="Shape 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387"/>
            <a:ext cx="36957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464275" y="1417975"/>
            <a:ext cx="17430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3" name="Shape 873"/>
          <p:cNvSpPr/>
          <p:nvPr/>
        </p:nvSpPr>
        <p:spPr>
          <a:xfrm>
            <a:off x="464275" y="3122125"/>
            <a:ext cx="17430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12" y="2509837"/>
            <a:ext cx="49053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